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93" r:id="rId3"/>
    <p:sldId id="313" r:id="rId4"/>
    <p:sldId id="314" r:id="rId5"/>
    <p:sldId id="296" r:id="rId6"/>
    <p:sldId id="298" r:id="rId7"/>
    <p:sldId id="297" r:id="rId8"/>
    <p:sldId id="310" r:id="rId9"/>
    <p:sldId id="311" r:id="rId10"/>
    <p:sldId id="30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315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32B6C54-E086-468D-9F09-330CFC17F7FC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D2A5C13-C20D-480E-A5CF-399EA0A07D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76953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18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C73EB-BCDB-40F4-832E-8977FCE1DB5F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0029A-2218-477B-95E4-B717F3A54E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6388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5BE9C-93ED-4A15-A9B0-A55397966C8C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09DA9-4936-48B3-A895-F9ACB1DE1A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741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81D3B-91CD-4B7C-A706-E251FBDF6FDE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8B465-2C50-43E0-B889-F979B168B4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212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8570-8D94-4AB4-A1B6-2E3D8F629041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33AF8-C70C-4AF9-BA9F-273BA71155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83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56289-250F-4A0E-B675-52AFDD8D03D6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F545D-891C-4661-A600-BA26E295B8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108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34FE2-EB72-44E4-B705-3A402E70B9DE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7FBCA-F7BB-4264-90ED-6E5660E7EC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81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DE186-9637-417A-97BB-53AF0A598DF8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743B-8190-4223-B373-F6374D1CA9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606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9B34F-6F57-43EC-A8CA-2A2FD12AE5A2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5F713-F211-4D5F-A896-7AA387F6B7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711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BEA68-F4D5-440C-BFEE-24B69B221BDA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004C8-3591-49FD-B70F-81731BB1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833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AACD5-4281-4A48-823E-034F7FE9F305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329D-D459-402D-842C-D760E14783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93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41B6B-028A-4ADE-A27F-B5C5DF4FB812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AB090-B697-4840-8B47-9CD6E92A7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49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C22A3B-7440-4141-A512-8445B100E660}" type="datetimeFigureOut">
              <a:rPr lang="en-US"/>
              <a:pPr>
                <a:defRPr/>
              </a:pPr>
              <a:t>6/10/2017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DF3162-0A2A-48A7-9A3E-7CC28D5B28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FF0000"/>
                </a:solidFill>
              </a:rPr>
              <a:t>DISTRIBUTED PRODUCTION OF METHANOL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0070C0"/>
                </a:solidFill>
              </a:rPr>
              <a:t>Vikram Rao </a:t>
            </a:r>
          </a:p>
          <a:p>
            <a:pPr eaLnBrk="1" hangingPunct="1"/>
            <a:r>
              <a:rPr lang="en-US" altLang="en-US" sz="2800" dirty="0">
                <a:solidFill>
                  <a:srgbClr val="00B050"/>
                </a:solidFill>
              </a:rPr>
              <a:t>Research Triangle Energy Consortium</a:t>
            </a:r>
          </a:p>
          <a:p>
            <a:pPr eaLnBrk="1" hangingPunct="1"/>
            <a:endParaRPr lang="en-US" altLang="en-US" sz="2800" dirty="0">
              <a:solidFill>
                <a:srgbClr val="00B050"/>
              </a:solidFill>
            </a:endParaRPr>
          </a:p>
          <a:p>
            <a:pPr eaLnBrk="1" hangingPunct="1"/>
            <a:r>
              <a:rPr lang="en-US" altLang="en-US" sz="2800" dirty="0">
                <a:solidFill>
                  <a:srgbClr val="00B050"/>
                </a:solidFill>
              </a:rPr>
              <a:t>June 13, 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solidFill>
                  <a:srgbClr val="FF0000"/>
                </a:solidFill>
              </a:rPr>
              <a:t>Horses for Courses</a:t>
            </a:r>
            <a:br>
              <a:rPr lang="en-US" altLang="en-US" sz="3200" dirty="0">
                <a:solidFill>
                  <a:srgbClr val="FF0000"/>
                </a:solidFill>
              </a:rPr>
            </a:br>
            <a:r>
              <a:rPr lang="en-US" altLang="en-US" sz="2800" i="1" dirty="0">
                <a:solidFill>
                  <a:srgbClr val="FF0000"/>
                </a:solidFill>
              </a:rPr>
              <a:t>One size does not fit all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893" y="1617663"/>
            <a:ext cx="4748213" cy="453866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 rtlCol="0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fld id="{EA9515FB-17F1-4E8B-AB16-11656CF0572B}" type="slidenum">
              <a:rPr lang="en-US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l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Courtesy RTI International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2800" b="1" dirty="0">
                <a:solidFill>
                  <a:srgbClr val="FF0000"/>
                </a:solidFill>
              </a:rPr>
              <a:t>DISTRIBUTED PRODUCTION OF FUELS</a:t>
            </a:r>
          </a:p>
          <a:p>
            <a:pPr>
              <a:buFont typeface="Arial" charset="0"/>
              <a:buNone/>
              <a:defRPr/>
            </a:pPr>
            <a:r>
              <a:rPr lang="en-US" sz="2400" b="1" i="1" dirty="0">
                <a:solidFill>
                  <a:srgbClr val="FF0000"/>
                </a:solidFill>
              </a:rPr>
              <a:t>MAKES SENSE IF</a:t>
            </a:r>
          </a:p>
          <a:p>
            <a:pPr>
              <a:buFont typeface="Arial" charset="0"/>
              <a:buNone/>
              <a:defRPr/>
            </a:pPr>
            <a:endParaRPr lang="en-US" sz="2400" b="1" i="1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  <a:defRPr/>
            </a:pPr>
            <a:endParaRPr lang="en-US" sz="2400" b="1" i="1" dirty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Raw material is highly distributed</a:t>
            </a:r>
          </a:p>
          <a:p>
            <a:pPr algn="l">
              <a:defRPr/>
            </a:pPr>
            <a:r>
              <a:rPr lang="en-US" sz="2800" dirty="0">
                <a:solidFill>
                  <a:schemeClr val="tx1"/>
                </a:solidFill>
              </a:rPr>
              <a:t>			OR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Fuel use points are highly distributed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7010400" cy="53340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2800" b="1" dirty="0">
                <a:solidFill>
                  <a:srgbClr val="FF0000"/>
                </a:solidFill>
              </a:rPr>
              <a:t>DISTRIBUTED RAW MATERIAL</a:t>
            </a:r>
          </a:p>
          <a:p>
            <a:pPr>
              <a:buFont typeface="Arial" charset="0"/>
              <a:buNone/>
              <a:defRPr/>
            </a:pPr>
            <a:endParaRPr lang="en-US" sz="2400" b="1" i="1" dirty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Shale gas: highly distributed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 50 – 100 times smaller than conventional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Gas associated with shale oil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Median &lt; 50,000 </a:t>
            </a:r>
            <a:r>
              <a:rPr lang="en-US" sz="2400" dirty="0" err="1">
                <a:solidFill>
                  <a:schemeClr val="tx1"/>
                </a:solidFill>
              </a:rPr>
              <a:t>scfd</a:t>
            </a:r>
            <a:r>
              <a:rPr lang="en-US" sz="2400" dirty="0">
                <a:solidFill>
                  <a:schemeClr val="tx1"/>
                </a:solidFill>
              </a:rPr>
              <a:t> in Bakken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Biogas from waste water treatment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50-100 thousand </a:t>
            </a:r>
            <a:r>
              <a:rPr lang="en-US" sz="2400" dirty="0" err="1">
                <a:solidFill>
                  <a:schemeClr val="tx1"/>
                </a:solidFill>
              </a:rPr>
              <a:t>scfd</a:t>
            </a:r>
            <a:endParaRPr lang="en-US" sz="2400" dirty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Uses methanol for denitrification: closed loop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Biogas from animal waste impoundments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100,000 to 1 MM </a:t>
            </a:r>
            <a:r>
              <a:rPr lang="en-US" sz="2400" dirty="0" err="1">
                <a:solidFill>
                  <a:schemeClr val="tx1"/>
                </a:solidFill>
              </a:rPr>
              <a:t>scfd</a:t>
            </a:r>
            <a:endParaRPr lang="en-US" sz="2400" dirty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811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7010400" cy="53340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2800" b="1" dirty="0">
                <a:solidFill>
                  <a:srgbClr val="FF0000"/>
                </a:solidFill>
              </a:rPr>
              <a:t>DISTRIBUTED FUEL USAGE</a:t>
            </a:r>
          </a:p>
          <a:p>
            <a:pPr>
              <a:buFont typeface="Arial" charset="0"/>
              <a:buNone/>
              <a:defRPr/>
            </a:pPr>
            <a:endParaRPr lang="en-US" sz="2400" b="1" i="1" dirty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Methanol for blending with gasoline</a:t>
            </a:r>
          </a:p>
          <a:p>
            <a:pPr algn="l">
              <a:defRPr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Methanol for boats</a:t>
            </a:r>
          </a:p>
          <a:p>
            <a:pPr algn="l">
              <a:defRPr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DME for trucks, trains and LPG blending</a:t>
            </a:r>
          </a:p>
          <a:p>
            <a:pPr algn="l">
              <a:defRPr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Hydrogen for automobiles</a:t>
            </a:r>
            <a:endParaRPr lang="en-US" sz="2400" dirty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736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2800" b="1" dirty="0">
                <a:solidFill>
                  <a:srgbClr val="FF0000"/>
                </a:solidFill>
              </a:rPr>
              <a:t>NEED SMALL SCALE GAS TO FUELS</a:t>
            </a:r>
          </a:p>
          <a:p>
            <a:pPr>
              <a:buFont typeface="Arial" charset="0"/>
              <a:buNone/>
              <a:defRPr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  <a:defRPr/>
            </a:pPr>
            <a:endParaRPr lang="en-US" sz="2400" b="1" dirty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70C0"/>
                </a:solidFill>
              </a:rPr>
              <a:t>Liquids transportable even in small volumes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70C0"/>
                </a:solidFill>
              </a:rPr>
              <a:t>Challenges the orthodoxy in chem. engineering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70C0"/>
                </a:solidFill>
              </a:rPr>
              <a:t>Replacing economies of scale with economies of mass production and better catalysts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70C0"/>
                </a:solidFill>
              </a:rPr>
              <a:t>Jobs distributed, not concentrated at ports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70C0"/>
                </a:solidFill>
              </a:rPr>
              <a:t>Reduces pipeline infrastructure</a:t>
            </a:r>
          </a:p>
          <a:p>
            <a:pPr>
              <a:buFont typeface="Arial" charset="0"/>
              <a:buNone/>
              <a:defRPr/>
            </a:pPr>
            <a:endParaRPr lang="en-US" sz="2400" b="1" dirty="0">
              <a:solidFill>
                <a:schemeClr val="tx1"/>
              </a:solidFill>
            </a:endParaRPr>
          </a:p>
          <a:p>
            <a:pPr>
              <a:buFont typeface="Arial" charset="0"/>
              <a:buNone/>
              <a:defRPr/>
            </a:pPr>
            <a:endParaRPr lang="en-US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2400" b="1" u="sng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229600" cy="1143000"/>
          </a:xfrm>
        </p:spPr>
        <p:txBody>
          <a:bodyPr/>
          <a:lstStyle/>
          <a:p>
            <a:r>
              <a:rPr lang="en-US" altLang="en-US" sz="3200" dirty="0">
                <a:solidFill>
                  <a:srgbClr val="FF0000"/>
                </a:solidFill>
              </a:rPr>
              <a:t>“Just-in-Place” Manufacturing</a:t>
            </a:r>
          </a:p>
        </p:txBody>
      </p:sp>
      <p:sp>
        <p:nvSpPr>
          <p:cNvPr id="24579" name="Content Placeholder 4"/>
          <p:cNvSpPr>
            <a:spLocks noGrp="1"/>
          </p:cNvSpPr>
          <p:nvPr>
            <p:ph idx="1"/>
          </p:nvPr>
        </p:nvSpPr>
        <p:spPr>
          <a:xfrm>
            <a:off x="685800" y="1011237"/>
            <a:ext cx="4178300" cy="57102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altLang="en-US" sz="14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 dirty="0">
                <a:solidFill>
                  <a:srgbClr val="0070C0"/>
                </a:solidFill>
              </a:rPr>
              <a:t>Mass Manufacture and Scaling by Numbers</a:t>
            </a:r>
          </a:p>
          <a:p>
            <a:pPr lvl="1"/>
            <a:r>
              <a:rPr lang="en-US" altLang="en-US" sz="2000" dirty="0">
                <a:solidFill>
                  <a:srgbClr val="0070C0"/>
                </a:solidFill>
              </a:rPr>
              <a:t>Cost reduction from producing large numbers</a:t>
            </a:r>
          </a:p>
          <a:p>
            <a:pPr lvl="1"/>
            <a:r>
              <a:rPr lang="en-US" altLang="en-US" sz="2000" dirty="0">
                <a:solidFill>
                  <a:srgbClr val="0070C0"/>
                </a:solidFill>
              </a:rPr>
              <a:t>Units could be short lived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 dirty="0">
                <a:solidFill>
                  <a:srgbClr val="0070C0"/>
                </a:solidFill>
              </a:rPr>
              <a:t>Small Unit Size</a:t>
            </a:r>
          </a:p>
          <a:p>
            <a:pPr lvl="1"/>
            <a:r>
              <a:rPr lang="en-US" altLang="en-US" sz="2000" dirty="0">
                <a:solidFill>
                  <a:srgbClr val="0070C0"/>
                </a:solidFill>
              </a:rPr>
              <a:t>Centralized (clustered) or distributed deployment</a:t>
            </a:r>
          </a:p>
          <a:p>
            <a:pPr lvl="1"/>
            <a:r>
              <a:rPr lang="en-US" altLang="en-US" sz="2000" dirty="0">
                <a:solidFill>
                  <a:srgbClr val="0070C0"/>
                </a:solidFill>
              </a:rPr>
              <a:t>Locate close to raw material or market demand (DME for trucks)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 dirty="0">
                <a:solidFill>
                  <a:srgbClr val="0070C0"/>
                </a:solidFill>
              </a:rPr>
              <a:t>Fast Deployment and Replacement </a:t>
            </a:r>
          </a:p>
          <a:p>
            <a:pPr lvl="1"/>
            <a:r>
              <a:rPr lang="en-US" altLang="en-US" sz="2000" dirty="0">
                <a:solidFill>
                  <a:srgbClr val="0070C0"/>
                </a:solidFill>
              </a:rPr>
              <a:t>Reduce business risk, and risk of obsolescence</a:t>
            </a:r>
          </a:p>
          <a:p>
            <a:pPr marL="457200" lvl="1" indent="0">
              <a:buNone/>
            </a:pPr>
            <a:endParaRPr lang="en-US" altLang="en-US" sz="1800" dirty="0"/>
          </a:p>
        </p:txBody>
      </p:sp>
      <p:pic>
        <p:nvPicPr>
          <p:cNvPr id="20" name="Picture 2" descr="Future Volvo Trucks DME Vehicl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 t="6376" r="22999" b="6877"/>
          <a:stretch/>
        </p:blipFill>
        <p:spPr bwMode="auto">
          <a:xfrm>
            <a:off x="5638800" y="2667000"/>
            <a:ext cx="2850148" cy="214786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 rtlCol="0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fld id="{18ECF28C-4E7B-47DC-845F-DF6E0BAF3E9A}" type="slidenum">
              <a:rPr lang="en-US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l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42913" y="76200"/>
            <a:ext cx="8229600" cy="1143000"/>
          </a:xfrm>
        </p:spPr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Engine-based Reformer</a:t>
            </a:r>
          </a:p>
        </p:txBody>
      </p:sp>
      <p:pic>
        <p:nvPicPr>
          <p:cNvPr id="23555" name="Picture 4" descr="http://www.sustainableworks.org/sites/default/files/Flare-master675.jpg?139130037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4788" y="1631950"/>
            <a:ext cx="914400" cy="609600"/>
          </a:xfrm>
        </p:spPr>
      </p:pic>
      <p:pic>
        <p:nvPicPr>
          <p:cNvPr id="23556" name="Picture 6" descr="http://energyfortomorrow.yolasite.com/resources/Biogas%20Symbo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3" y="1631950"/>
            <a:ext cx="7572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150" y="2370138"/>
            <a:ext cx="1554163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Box 3"/>
          <p:cNvSpPr txBox="1">
            <a:spLocks noChangeArrowheads="1"/>
          </p:cNvSpPr>
          <p:nvPr/>
        </p:nvSpPr>
        <p:spPr bwMode="auto">
          <a:xfrm>
            <a:off x="179388" y="1252538"/>
            <a:ext cx="1782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u="sng">
                <a:latin typeface="Arial" panose="020B0604020202020204" pitchFamily="34" charset="0"/>
              </a:rPr>
              <a:t>Flexible Feedstock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38100" y="2262188"/>
            <a:ext cx="22891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50" dirty="0"/>
              <a:t>Flared Gas, Stranded Gas, Bio-gas</a:t>
            </a:r>
          </a:p>
        </p:txBody>
      </p:sp>
      <p:sp>
        <p:nvSpPr>
          <p:cNvPr id="5" name="Right Arrow 4"/>
          <p:cNvSpPr/>
          <p:nvPr/>
        </p:nvSpPr>
        <p:spPr bwMode="auto">
          <a:xfrm rot="1879641">
            <a:off x="2029503" y="2513254"/>
            <a:ext cx="612648" cy="484632"/>
          </a:xfrm>
          <a:prstGeom prst="rightArrow">
            <a:avLst/>
          </a:prstGeom>
          <a:solidFill>
            <a:schemeClr val="accent1">
              <a:lumMod val="5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52525" y="3244850"/>
            <a:ext cx="920750" cy="8842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u="sng" dirty="0"/>
              <a:t>Oxidant</a:t>
            </a:r>
          </a:p>
          <a:p>
            <a:pPr>
              <a:defRPr/>
            </a:pPr>
            <a:endParaRPr lang="en-US" sz="600" b="1" u="sng" dirty="0"/>
          </a:p>
          <a:p>
            <a:pPr>
              <a:defRPr/>
            </a:pPr>
            <a:r>
              <a:rPr lang="en-US" sz="1050" dirty="0"/>
              <a:t>Air</a:t>
            </a:r>
          </a:p>
          <a:p>
            <a:pPr>
              <a:defRPr/>
            </a:pPr>
            <a:r>
              <a:rPr lang="en-US" sz="1050" dirty="0"/>
              <a:t>Enriched Air</a:t>
            </a:r>
          </a:p>
          <a:p>
            <a:pPr>
              <a:defRPr/>
            </a:pPr>
            <a:r>
              <a:rPr lang="en-US" sz="1050" dirty="0"/>
              <a:t>Oxygen</a:t>
            </a:r>
          </a:p>
        </p:txBody>
      </p:sp>
      <p:sp>
        <p:nvSpPr>
          <p:cNvPr id="12" name="Right Arrow 11"/>
          <p:cNvSpPr/>
          <p:nvPr/>
        </p:nvSpPr>
        <p:spPr bwMode="auto">
          <a:xfrm rot="19716716">
            <a:off x="2027456" y="3187881"/>
            <a:ext cx="616742" cy="484632"/>
          </a:xfrm>
          <a:prstGeom prst="rightArrow">
            <a:avLst/>
          </a:prstGeom>
          <a:solidFill>
            <a:schemeClr val="accent1">
              <a:lumMod val="5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Right Arrow 12"/>
          <p:cNvSpPr/>
          <p:nvPr/>
        </p:nvSpPr>
        <p:spPr bwMode="auto">
          <a:xfrm>
            <a:off x="4424368" y="2820416"/>
            <a:ext cx="612648" cy="484632"/>
          </a:xfrm>
          <a:prstGeom prst="rightArrow">
            <a:avLst/>
          </a:prstGeom>
          <a:solidFill>
            <a:schemeClr val="accent1">
              <a:lumMod val="5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215943" y="2683450"/>
            <a:ext cx="1334530" cy="74674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r>
              <a:rPr lang="en-US" sz="1400" dirty="0">
                <a:latin typeface="Arial" charset="0"/>
                <a:ea typeface="ヒラギノ角ゴ Pro W3" pitchFamily="1" charset="-128"/>
              </a:rPr>
              <a:t>Clean Up</a:t>
            </a:r>
          </a:p>
          <a:p>
            <a:pPr>
              <a:defRPr/>
            </a:pPr>
            <a:r>
              <a:rPr lang="en-US" sz="1400" dirty="0">
                <a:latin typeface="Arial" charset="0"/>
                <a:ea typeface="ヒラギノ角ゴ Pro W3" pitchFamily="1" charset="-128"/>
              </a:rPr>
              <a:t>Conditioning</a:t>
            </a:r>
          </a:p>
          <a:p>
            <a:pPr>
              <a:defRPr/>
            </a:pPr>
            <a:r>
              <a:rPr lang="en-US" sz="1400" dirty="0">
                <a:latin typeface="Arial" charset="0"/>
                <a:ea typeface="ヒラギノ角ゴ Pro W3" pitchFamily="1" charset="-128"/>
              </a:rPr>
              <a:t>Compression</a:t>
            </a:r>
          </a:p>
        </p:txBody>
      </p:sp>
      <p:sp>
        <p:nvSpPr>
          <p:cNvPr id="23571" name="TextBox 14"/>
          <p:cNvSpPr txBox="1">
            <a:spLocks noChangeArrowheads="1"/>
          </p:cNvSpPr>
          <p:nvPr/>
        </p:nvSpPr>
        <p:spPr bwMode="auto">
          <a:xfrm>
            <a:off x="3221038" y="1252538"/>
            <a:ext cx="181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u="sng">
                <a:latin typeface="Arial" panose="020B0604020202020204" pitchFamily="34" charset="0"/>
              </a:rPr>
              <a:t>Syngas Generation</a:t>
            </a:r>
          </a:p>
        </p:txBody>
      </p:sp>
      <p:sp>
        <p:nvSpPr>
          <p:cNvPr id="16" name="Right Arrow 15"/>
          <p:cNvSpPr/>
          <p:nvPr/>
        </p:nvSpPr>
        <p:spPr bwMode="auto">
          <a:xfrm rot="19523233">
            <a:off x="6506961" y="2134383"/>
            <a:ext cx="612648" cy="411480"/>
          </a:xfrm>
          <a:prstGeom prst="rightArrow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23575" name="TextBox 16"/>
          <p:cNvSpPr txBox="1">
            <a:spLocks noChangeArrowheads="1"/>
          </p:cNvSpPr>
          <p:nvPr/>
        </p:nvSpPr>
        <p:spPr bwMode="auto">
          <a:xfrm>
            <a:off x="6846888" y="1252538"/>
            <a:ext cx="2052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u="sng">
                <a:latin typeface="Arial" panose="020B0604020202020204" pitchFamily="34" charset="0"/>
              </a:rPr>
              <a:t>Flexible Product Slate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2469557" y="4104777"/>
            <a:ext cx="3389169" cy="585907"/>
          </a:xfrm>
          <a:prstGeom prst="roundRect">
            <a:avLst/>
          </a:prstGeom>
          <a:solidFill>
            <a:srgbClr val="13ABBF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>
              <a:defRPr/>
            </a:pPr>
            <a:r>
              <a:rPr lang="en-US" sz="1400" dirty="0">
                <a:latin typeface="Arial" charset="0"/>
                <a:ea typeface="ヒラギノ角ゴ Pro W3" pitchFamily="1" charset="-128"/>
              </a:rPr>
              <a:t>Balance of Plant</a:t>
            </a:r>
          </a:p>
          <a:p>
            <a:pPr algn="ctr">
              <a:defRPr/>
            </a:pPr>
            <a:r>
              <a:rPr lang="en-US" sz="1400" dirty="0">
                <a:latin typeface="Arial" charset="0"/>
                <a:ea typeface="ヒラギノ角ゴ Pro W3" pitchFamily="1" charset="-128"/>
              </a:rPr>
              <a:t>Controls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8375" y="1817688"/>
            <a:ext cx="151400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 i="1" u="sng" dirty="0"/>
              <a:t>Methanol</a:t>
            </a:r>
          </a:p>
          <a:p>
            <a:pPr>
              <a:defRPr/>
            </a:pPr>
            <a:r>
              <a:rPr lang="en-US" sz="1200" dirty="0"/>
              <a:t>RTI 10 </a:t>
            </a:r>
            <a:r>
              <a:rPr lang="en-US" sz="1200" dirty="0" err="1"/>
              <a:t>bbl</a:t>
            </a:r>
            <a:r>
              <a:rPr lang="en-US" sz="1200" dirty="0"/>
              <a:t>/day unit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8375" y="2374900"/>
            <a:ext cx="966931" cy="4385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 i="1" u="sng" dirty="0"/>
              <a:t>FT Liquids</a:t>
            </a:r>
          </a:p>
          <a:p>
            <a:pPr>
              <a:defRPr/>
            </a:pPr>
            <a:r>
              <a:rPr lang="en-US" sz="1050" dirty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8375" y="3486150"/>
            <a:ext cx="885179" cy="4385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 i="1" u="sng" dirty="0"/>
              <a:t>Ammonia</a:t>
            </a:r>
          </a:p>
          <a:p>
            <a:pPr>
              <a:defRPr/>
            </a:pPr>
            <a:endParaRPr lang="en-US" sz="1050" dirty="0"/>
          </a:p>
        </p:txBody>
      </p:sp>
      <p:sp>
        <p:nvSpPr>
          <p:cNvPr id="22" name="TextBox 21"/>
          <p:cNvSpPr txBox="1"/>
          <p:nvPr/>
        </p:nvSpPr>
        <p:spPr>
          <a:xfrm>
            <a:off x="7318375" y="4014788"/>
            <a:ext cx="115608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 i="1" u="sng" dirty="0"/>
              <a:t>Hydrogen</a:t>
            </a:r>
          </a:p>
          <a:p>
            <a:pPr>
              <a:defRPr/>
            </a:pPr>
            <a:r>
              <a:rPr lang="en-US" sz="1200" dirty="0"/>
              <a:t>Filling stations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8375" y="2951163"/>
            <a:ext cx="721672" cy="4385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 i="1" u="sng" dirty="0"/>
              <a:t>Olefins</a:t>
            </a:r>
          </a:p>
          <a:p>
            <a:pPr>
              <a:defRPr/>
            </a:pPr>
            <a:r>
              <a:rPr lang="en-US" sz="1050" dirty="0"/>
              <a:t> </a:t>
            </a:r>
          </a:p>
        </p:txBody>
      </p:sp>
      <p:sp>
        <p:nvSpPr>
          <p:cNvPr id="24" name="Right Arrow 23"/>
          <p:cNvSpPr/>
          <p:nvPr/>
        </p:nvSpPr>
        <p:spPr bwMode="auto">
          <a:xfrm rot="20339424">
            <a:off x="6694535" y="2556469"/>
            <a:ext cx="612648" cy="407158"/>
          </a:xfrm>
          <a:prstGeom prst="rightArrow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6748269" y="3014388"/>
            <a:ext cx="612648" cy="411480"/>
          </a:xfrm>
          <a:prstGeom prst="rightArrow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26" name="Right Arrow 25"/>
          <p:cNvSpPr/>
          <p:nvPr/>
        </p:nvSpPr>
        <p:spPr bwMode="auto">
          <a:xfrm rot="1132335">
            <a:off x="6694535" y="3445687"/>
            <a:ext cx="612648" cy="407158"/>
          </a:xfrm>
          <a:prstGeom prst="rightArrow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27" name="Right Arrow 26"/>
          <p:cNvSpPr/>
          <p:nvPr/>
        </p:nvSpPr>
        <p:spPr bwMode="auto">
          <a:xfrm rot="1948839">
            <a:off x="6528941" y="3849475"/>
            <a:ext cx="612648" cy="407158"/>
          </a:xfrm>
          <a:prstGeom prst="rightArrow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23596" name="TextBox 7"/>
          <p:cNvSpPr txBox="1">
            <a:spLocks noChangeArrowheads="1"/>
          </p:cNvSpPr>
          <p:nvPr/>
        </p:nvSpPr>
        <p:spPr bwMode="auto">
          <a:xfrm>
            <a:off x="1414463" y="5497513"/>
            <a:ext cx="5929828" cy="646331"/>
          </a:xfrm>
          <a:prstGeom prst="rect">
            <a:avLst/>
          </a:prstGeom>
          <a:noFill/>
          <a:ln w="158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 dirty="0">
                <a:solidFill>
                  <a:srgbClr val="0070C0"/>
                </a:solidFill>
                <a:latin typeface="Arial" panose="020B0604020202020204" pitchFamily="34" charset="0"/>
              </a:rPr>
              <a:t>The engine is the key enabler for these technologies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 dirty="0">
                <a:solidFill>
                  <a:srgbClr val="0070C0"/>
                </a:solidFill>
                <a:latin typeface="Arial" panose="020B0604020202020204" pitchFamily="34" charset="0"/>
              </a:rPr>
              <a:t>Methanol is the simplest molecule to produce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400" dirty="0"/>
              <a:t>Courtesy RTI International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Syngas composition as function of 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equivalence ratio</a:t>
            </a:r>
          </a:p>
        </p:txBody>
      </p:sp>
      <p:pic>
        <p:nvPicPr>
          <p:cNvPr id="3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19555"/>
            <a:ext cx="5943600" cy="472884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248400"/>
            <a:ext cx="2438400" cy="381000"/>
          </a:xfrm>
        </p:spPr>
        <p:txBody>
          <a:bodyPr/>
          <a:lstStyle/>
          <a:p>
            <a:r>
              <a:rPr lang="en-US" dirty="0"/>
              <a:t>Lim, E  MS Thesis in Mechanical Engineering, MIT</a:t>
            </a:r>
          </a:p>
        </p:txBody>
      </p:sp>
    </p:spTree>
    <p:extLst>
      <p:ext uri="{BB962C8B-B14F-4D97-AF65-F5344CB8AC3E}">
        <p14:creationId xmlns:p14="http://schemas.microsoft.com/office/powerpoint/2010/main" val="1360607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Can Small-Scale Systems be Competitive?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99" y="2133600"/>
            <a:ext cx="7447998" cy="388620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Courtesy RTI International</a:t>
            </a:r>
          </a:p>
        </p:txBody>
      </p:sp>
    </p:spTree>
    <p:extLst>
      <p:ext uri="{BB962C8B-B14F-4D97-AF65-F5344CB8AC3E}">
        <p14:creationId xmlns:p14="http://schemas.microsoft.com/office/powerpoint/2010/main" val="2508585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4668</TotalTime>
  <Words>292</Words>
  <Application>Microsoft Office PowerPoint</Application>
  <PresentationFormat>On-screen Show (4:3)</PresentationFormat>
  <Paragraphs>89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ヒラギノ角ゴ Pro W3</vt:lpstr>
      <vt:lpstr>Office Theme</vt:lpstr>
      <vt:lpstr>DISTRIBUTED PRODUCTION OF METHANOL</vt:lpstr>
      <vt:lpstr>PowerPoint Presentation</vt:lpstr>
      <vt:lpstr>PowerPoint Presentation</vt:lpstr>
      <vt:lpstr>PowerPoint Presentation</vt:lpstr>
      <vt:lpstr>PowerPoint Presentation</vt:lpstr>
      <vt:lpstr>“Just-in-Place” Manufacturing</vt:lpstr>
      <vt:lpstr>Engine-based Reformer</vt:lpstr>
      <vt:lpstr>Syngas composition as function of  equivalence ratio</vt:lpstr>
      <vt:lpstr>Can Small-Scale Systems be Competitive?</vt:lpstr>
      <vt:lpstr>Horses for Courses One size does not fit all</vt:lpstr>
    </vt:vector>
  </TitlesOfParts>
  <Company>RTI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vrao</dc:creator>
  <cp:lastModifiedBy>Rao, Vikram (Contractor)</cp:lastModifiedBy>
  <cp:revision>142</cp:revision>
  <dcterms:created xsi:type="dcterms:W3CDTF">2011-03-15T21:14:49Z</dcterms:created>
  <dcterms:modified xsi:type="dcterms:W3CDTF">2017-06-10T20:20:44Z</dcterms:modified>
</cp:coreProperties>
</file>